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3"/>
  </p:notesMasterIdLst>
  <p:sldIdLst>
    <p:sldId id="331" r:id="rId2"/>
  </p:sldIdLst>
  <p:sldSz cx="9144000" cy="6858000" type="letter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1A476F"/>
    <a:srgbClr val="4AA5D6"/>
    <a:srgbClr val="C10534"/>
    <a:srgbClr val="658397"/>
    <a:srgbClr val="ACACA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42" autoAdjust="0"/>
    <p:restoredTop sz="94728" autoAdjust="0"/>
  </p:normalViewPr>
  <p:slideViewPr>
    <p:cSldViewPr showGuides="1">
      <p:cViewPr varScale="1">
        <p:scale>
          <a:sx n="82" d="100"/>
          <a:sy n="82" d="100"/>
        </p:scale>
        <p:origin x="1694" y="82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CFEFCD7-5B5D-4D35-B82F-D458A38EB7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468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6722A1-E484-44F1-97DC-4E6A8439749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3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1027134" y="908720"/>
            <a:ext cx="966931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500" b="1" cap="none" spc="0" dirty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bg2">
                        <a:lumMod val="60000"/>
                        <a:lumOff val="40000"/>
                      </a:schemeClr>
                    </a:gs>
                    <a:gs pos="80000">
                      <a:schemeClr val="tx2">
                        <a:lumMod val="5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ooper Black" panose="0208090404030B020404" pitchFamily="18" charset="0"/>
                <a:cs typeface="Aharoni" panose="02010803020104030203" pitchFamily="2" charset="-79"/>
              </a:rPr>
              <a:t>e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611560" y="1230356"/>
            <a:ext cx="166473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0" dirty="0">
                <a:ln w="28575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  <a:cs typeface="Aharoni" panose="02010803020104030203" pitchFamily="2" charset="-79"/>
              </a:rPr>
              <a:t>r</a:t>
            </a:r>
          </a:p>
        </p:txBody>
      </p:sp>
      <p:grpSp>
        <p:nvGrpSpPr>
          <p:cNvPr id="173" name="Group 172"/>
          <p:cNvGrpSpPr/>
          <p:nvPr userDrawn="1"/>
        </p:nvGrpSpPr>
        <p:grpSpPr>
          <a:xfrm rot="10800000">
            <a:off x="-394166" y="0"/>
            <a:ext cx="9932332" cy="6858000"/>
            <a:chOff x="-382404" y="0"/>
            <a:chExt cx="9932332" cy="6858000"/>
          </a:xfrm>
        </p:grpSpPr>
        <p:grpSp>
          <p:nvGrpSpPr>
            <p:cNvPr id="17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97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209" name="Rectangle 208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0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1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8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206" name="Rectangle 205"/>
                <p:cNvSpPr/>
                <p:nvPr userDrawn="1"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7" name="Rectangle 206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8" name="Rectangle 207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9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203" name="Rectangle 20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4" name="Rectangle 203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5" name="Rectangle 204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00" name="Rectangle 199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1" name="Rectangle 200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Rectangle 201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5" name="Freeform 17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Freeform 175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Freeform 176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Freeform 177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Freeform 17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Hexagon 17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Hexagon 18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Hexagon 18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Hexagon 18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Hexagon 18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Freeform 18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Hexagon 18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Hexagon 18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Hexagon 18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Hexagon 18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Hexagon 18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Hexagon 190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Hexagon 191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Hexagon 192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Hexagon 193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Freeform 194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Freeform 195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3070" y="1643408"/>
            <a:ext cx="5976000" cy="756000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44000" rIns="144000"/>
          <a:lstStyle>
            <a:lvl1pPr algn="l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8112" y="2528900"/>
            <a:ext cx="5976000" cy="523220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44000">
            <a:spAutoFit/>
          </a:bodyPr>
          <a:lstStyle>
            <a:lvl1pPr marL="0" indent="0" algn="l">
              <a:buNone/>
              <a:defRPr b="1">
                <a:solidFill>
                  <a:schemeClr val="accent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000" y="981075"/>
            <a:ext cx="8640000" cy="576103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3" name="Title 9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eaLnBrk="0" hangingPunct="0">
              <a:spcBef>
                <a:spcPct val="20000"/>
              </a:spcBef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6540" y="981075"/>
            <a:ext cx="4248000" cy="57610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81075"/>
            <a:ext cx="4248000" cy="57610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eaLnBrk="0" hangingPunct="0">
              <a:spcBef>
                <a:spcPct val="20000"/>
              </a:spcBef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2000" y="981075"/>
            <a:ext cx="8640000" cy="216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2000" y="3248980"/>
            <a:ext cx="8640000" cy="3492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eaLnBrk="0" hangingPunct="0">
              <a:spcBef>
                <a:spcPct val="20000"/>
              </a:spcBef>
              <a:buFont typeface="Wingdings" pitchFamily="2" charset="2"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913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eaLnBrk="0" hangingPunct="0">
              <a:spcBef>
                <a:spcPct val="20000"/>
              </a:spcBef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2">
                <a:lumMod val="50000"/>
              </a:schemeClr>
            </a:gs>
            <a:gs pos="100000">
              <a:schemeClr val="tx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252000" y="153160"/>
            <a:ext cx="8640000" cy="72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 anchorCtr="0">
            <a:noAutofit/>
          </a:bodyPr>
          <a:lstStyle/>
          <a:p>
            <a:endParaRPr lang="en-US" dirty="0"/>
          </a:p>
        </p:txBody>
      </p:sp>
      <p:grpSp>
        <p:nvGrpSpPr>
          <p:cNvPr id="240" name="Group 239"/>
          <p:cNvGrpSpPr/>
          <p:nvPr userDrawn="1"/>
        </p:nvGrpSpPr>
        <p:grpSpPr>
          <a:xfrm rot="10800000">
            <a:off x="-394166" y="0"/>
            <a:ext cx="9932332" cy="6858000"/>
            <a:chOff x="-382404" y="0"/>
            <a:chExt cx="9932332" cy="6858000"/>
          </a:xfrm>
        </p:grpSpPr>
        <p:grpSp>
          <p:nvGrpSpPr>
            <p:cNvPr id="241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64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276" name="Rectangle 275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7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8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5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273" name="Rectangle 272"/>
                <p:cNvSpPr/>
                <p:nvPr userDrawn="1"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4" name="Rectangle 273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5" name="Rectangle 274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66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270" name="Rectangle 26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1" name="Rectangle 27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2" name="Rectangle 27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67" name="Rectangle 266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8" name="Rectangle 267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9" name="Rectangle 268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2" name="Freeform 241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Freeform 242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Freeform 243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Freeform 244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Freeform 245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Hexagon 246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Hexagon 247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Hexagon 248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Hexagon 249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Hexagon 250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Freeform 251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Hexagon 252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Hexagon 253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Hexagon 254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Hexagon 255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Hexagon 256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Hexagon 257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Hexagon 258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Hexagon 259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Hexagon 260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Freeform 261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Freeform 262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2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2000" y="981075"/>
            <a:ext cx="8640000" cy="576103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72000" y="152515"/>
            <a:ext cx="7200000" cy="7200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38" name="Rectangle 237"/>
          <p:cNvSpPr/>
          <p:nvPr userDrawn="1"/>
        </p:nvSpPr>
        <p:spPr>
          <a:xfrm>
            <a:off x="257453" y="-261410"/>
            <a:ext cx="72968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>
                <a:ln w="9525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tx2">
                        <a:lumMod val="40000"/>
                        <a:lumOff val="60000"/>
                      </a:schemeClr>
                    </a:gs>
                    <a:gs pos="70000">
                      <a:schemeClr val="tx2">
                        <a:lumMod val="50000"/>
                      </a:schemeClr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ooper Black" panose="0208090404030B020404" pitchFamily="18" charset="0"/>
                <a:cs typeface="Aharoni" panose="02010803020104030203" pitchFamily="2" charset="-79"/>
              </a:rPr>
              <a:t>e</a:t>
            </a:r>
          </a:p>
        </p:txBody>
      </p:sp>
      <p:sp>
        <p:nvSpPr>
          <p:cNvPr id="239" name="Rectangle 238"/>
          <p:cNvSpPr/>
          <p:nvPr userDrawn="1"/>
        </p:nvSpPr>
        <p:spPr>
          <a:xfrm>
            <a:off x="-262135" y="-29561"/>
            <a:ext cx="16647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anose="0208090404030B020404" pitchFamily="18" charset="0"/>
                <a:cs typeface="Aharoni" panose="02010803020104030203" pitchFamily="2" charset="-79"/>
              </a:rPr>
              <a:t>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892480" y="53625"/>
            <a:ext cx="184731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lang="en-US" sz="1400" b="0">
                <a:ln>
                  <a:noFill/>
                </a:ln>
                <a:latin typeface="+mn-lt"/>
              </a:defRPr>
            </a:lvl1pPr>
          </a:lstStyle>
          <a:p>
            <a:pPr eaLnBrk="0" hangingPunct="0">
              <a:spcBef>
                <a:spcPct val="20000"/>
              </a:spcBef>
              <a:buFont typeface="Wingdings" pitchFamily="2" charset="2"/>
              <a:buNone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6" r:id="rId4"/>
    <p:sldLayoutId id="2147483685" r:id="rId5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ln>
            <a:noFill/>
          </a:ln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0" indent="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None/>
        <a:defRPr sz="2800" b="1">
          <a:ln>
            <a:noFill/>
          </a:ln>
          <a:solidFill>
            <a:schemeClr val="accent1"/>
          </a:solidFill>
          <a:latin typeface="+mn-lt"/>
          <a:ea typeface="+mn-ea"/>
          <a:cs typeface="+mn-cs"/>
        </a:defRPr>
      </a:lvl1pPr>
      <a:lvl2pPr marL="288000" indent="-2880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ln>
            <a:noFill/>
          </a:ln>
          <a:solidFill>
            <a:schemeClr val="tx1"/>
          </a:solidFill>
          <a:latin typeface="+mn-lt"/>
        </a:defRPr>
      </a:lvl2pPr>
      <a:lvl3pPr marL="648000" indent="-2880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–"/>
        <a:defRPr sz="2400">
          <a:ln>
            <a:noFill/>
          </a:ln>
          <a:solidFill>
            <a:schemeClr val="tx1"/>
          </a:solidFill>
          <a:latin typeface="+mn-lt"/>
        </a:defRPr>
      </a:lvl3pPr>
      <a:lvl4pPr marL="1008000" indent="-2880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–"/>
        <a:defRPr sz="2400">
          <a:ln>
            <a:noFill/>
          </a:ln>
          <a:solidFill>
            <a:schemeClr val="tx1"/>
          </a:solidFill>
          <a:latin typeface="+mn-lt"/>
        </a:defRPr>
      </a:lvl4pPr>
      <a:lvl5pPr marL="1368000" indent="-2880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–"/>
        <a:defRPr sz="2000">
          <a:ln>
            <a:noFill/>
          </a:ln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Experiment</a:t>
            </a:r>
            <a:endParaRPr lang="en-US" alt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336000" y="3000416"/>
            <a:ext cx="4068000" cy="1800000"/>
            <a:chOff x="234538" y="2889140"/>
            <a:chExt cx="4068000" cy="1800000"/>
          </a:xfrm>
        </p:grpSpPr>
        <p:sp>
          <p:nvSpPr>
            <p:cNvPr id="43" name="Rectangle 3"/>
            <p:cNvSpPr txBox="1">
              <a:spLocks noChangeArrowheads="1"/>
            </p:cNvSpPr>
            <p:nvPr/>
          </p:nvSpPr>
          <p:spPr bwMode="auto">
            <a:xfrm>
              <a:off x="234538" y="2889140"/>
              <a:ext cx="4068000" cy="1800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None/>
                <a:defRPr sz="2400" b="1">
                  <a:ln>
                    <a:noFill/>
                  </a:ln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288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ln>
                    <a:noFill/>
                  </a:ln>
                  <a:solidFill>
                    <a:schemeClr val="tx1"/>
                  </a:solidFill>
                  <a:latin typeface="+mn-lt"/>
                </a:defRPr>
              </a:lvl2pPr>
              <a:lvl3pPr marL="648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Calibri" pitchFamily="34" charset="0"/>
                <a:buChar char="–"/>
                <a:defRPr sz="2000">
                  <a:ln>
                    <a:noFill/>
                  </a:ln>
                  <a:solidFill>
                    <a:schemeClr val="tx1"/>
                  </a:solidFill>
                  <a:latin typeface="+mn-lt"/>
                </a:defRPr>
              </a:lvl3pPr>
              <a:lvl4pPr marL="1008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Calibri" pitchFamily="34" charset="0"/>
                <a:buChar char="–"/>
                <a:defRPr sz="2000">
                  <a:ln>
                    <a:noFill/>
                  </a:ln>
                  <a:solidFill>
                    <a:schemeClr val="tx1"/>
                  </a:solidFill>
                  <a:latin typeface="+mn-lt"/>
                </a:defRPr>
              </a:lvl4pPr>
              <a:lvl5pPr marL="1368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Calibri" pitchFamily="34" charset="0"/>
                <a:buChar char="–"/>
                <a:defRPr sz="1800">
                  <a:ln>
                    <a:noFill/>
                  </a:ln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en-US" altLang="en-US" kern="0" dirty="0"/>
                <a:t>State UP (</a:t>
              </a:r>
              <a:r>
                <a:rPr lang="en-US" altLang="en-US" i="1" kern="0" dirty="0"/>
                <a:t>p</a:t>
              </a:r>
              <a:r>
                <a:rPr lang="en-US" altLang="en-US" kern="0" dirty="0"/>
                <a:t> = 0.5)</a:t>
              </a:r>
            </a:p>
            <a:p>
              <a:pPr lvl="2"/>
              <a:endParaRPr lang="en-US" altLang="en-US" sz="1000" b="1" kern="0" dirty="0">
                <a:solidFill>
                  <a:schemeClr val="tx2"/>
                </a:solidFill>
              </a:endParaRPr>
            </a:p>
            <a:p>
              <a:pPr marL="0" lvl="1" indent="0">
                <a:buNone/>
              </a:pPr>
              <a:endParaRPr lang="en-US" altLang="en-US" sz="2400" b="1" kern="0" dirty="0"/>
            </a:p>
            <a:p>
              <a:pPr marL="0" lvl="1" indent="0">
                <a:buNone/>
              </a:pPr>
              <a:r>
                <a:rPr lang="en-US" altLang="en-US" sz="2400" b="1" kern="0" dirty="0"/>
                <a:t>  Left 		 Right</a:t>
              </a:r>
            </a:p>
          </p:txBody>
        </p:sp>
        <p:pic>
          <p:nvPicPr>
            <p:cNvPr id="1026" name="Picture 2" descr="http://www.clker.com/cliparts/9/Q/1/M/9/a/large-vase-md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5315" y="3348135"/>
              <a:ext cx="1226415" cy="129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2" descr="http://www.clker.com/cliparts/9/Q/1/M/9/a/large-vase-md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0530" y="3348135"/>
              <a:ext cx="1226415" cy="129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Group 6"/>
            <p:cNvGrpSpPr/>
            <p:nvPr/>
          </p:nvGrpSpPr>
          <p:grpSpPr>
            <a:xfrm>
              <a:off x="1019990" y="3807265"/>
              <a:ext cx="1017065" cy="556458"/>
              <a:chOff x="1025630" y="3807265"/>
              <a:chExt cx="1017065" cy="556458"/>
            </a:xfrm>
          </p:grpSpPr>
          <p:sp>
            <p:nvSpPr>
              <p:cNvPr id="338971" name="Oval 27"/>
              <p:cNvSpPr>
                <a:spLocks noChangeArrowheads="1"/>
              </p:cNvSpPr>
              <p:nvPr/>
            </p:nvSpPr>
            <p:spPr bwMode="auto">
              <a:xfrm>
                <a:off x="1025630" y="3807265"/>
                <a:ext cx="216000" cy="216000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72" name="Oval 28"/>
              <p:cNvSpPr>
                <a:spLocks noChangeArrowheads="1"/>
              </p:cNvSpPr>
              <p:nvPr/>
            </p:nvSpPr>
            <p:spPr bwMode="auto">
              <a:xfrm>
                <a:off x="1292652" y="3807265"/>
                <a:ext cx="216000" cy="216000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73" name="Oval 29"/>
              <p:cNvSpPr>
                <a:spLocks noChangeArrowheads="1"/>
              </p:cNvSpPr>
              <p:nvPr/>
            </p:nvSpPr>
            <p:spPr bwMode="auto">
              <a:xfrm>
                <a:off x="1559674" y="3807265"/>
                <a:ext cx="216000" cy="216000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74" name="Oval 30"/>
              <p:cNvSpPr>
                <a:spLocks noChangeArrowheads="1"/>
              </p:cNvSpPr>
              <p:nvPr/>
            </p:nvSpPr>
            <p:spPr bwMode="auto">
              <a:xfrm>
                <a:off x="1826695" y="3807265"/>
                <a:ext cx="216000" cy="216000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75" name="Oval 31"/>
              <p:cNvSpPr>
                <a:spLocks noChangeArrowheads="1"/>
              </p:cNvSpPr>
              <p:nvPr/>
            </p:nvSpPr>
            <p:spPr bwMode="auto">
              <a:xfrm>
                <a:off x="1300283" y="4147723"/>
                <a:ext cx="216000" cy="2160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76" name="Oval 32"/>
              <p:cNvSpPr>
                <a:spLocks noChangeArrowheads="1"/>
              </p:cNvSpPr>
              <p:nvPr/>
            </p:nvSpPr>
            <p:spPr bwMode="auto">
              <a:xfrm>
                <a:off x="1552042" y="4147723"/>
                <a:ext cx="216000" cy="2160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2955205" y="3833125"/>
              <a:ext cx="1017065" cy="556458"/>
              <a:chOff x="1025630" y="3807265"/>
              <a:chExt cx="1017065" cy="556458"/>
            </a:xfrm>
          </p:grpSpPr>
          <p:sp>
            <p:nvSpPr>
              <p:cNvPr id="47" name="Oval 27"/>
              <p:cNvSpPr>
                <a:spLocks noChangeArrowheads="1"/>
              </p:cNvSpPr>
              <p:nvPr/>
            </p:nvSpPr>
            <p:spPr bwMode="auto">
              <a:xfrm>
                <a:off x="1025630" y="3807265"/>
                <a:ext cx="216000" cy="216000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Oval 28"/>
              <p:cNvSpPr>
                <a:spLocks noChangeArrowheads="1"/>
              </p:cNvSpPr>
              <p:nvPr/>
            </p:nvSpPr>
            <p:spPr bwMode="auto">
              <a:xfrm>
                <a:off x="1292652" y="3807265"/>
                <a:ext cx="216000" cy="216000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1559674" y="3807265"/>
                <a:ext cx="216000" cy="216000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Oval 30"/>
              <p:cNvSpPr>
                <a:spLocks noChangeArrowheads="1"/>
              </p:cNvSpPr>
              <p:nvPr/>
            </p:nvSpPr>
            <p:spPr bwMode="auto">
              <a:xfrm>
                <a:off x="1826695" y="3807265"/>
                <a:ext cx="216000" cy="216000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Oval 31"/>
              <p:cNvSpPr>
                <a:spLocks noChangeArrowheads="1"/>
              </p:cNvSpPr>
              <p:nvPr/>
            </p:nvSpPr>
            <p:spPr bwMode="auto">
              <a:xfrm>
                <a:off x="1300283" y="4147723"/>
                <a:ext cx="216000" cy="216000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Oval 32"/>
              <p:cNvSpPr>
                <a:spLocks noChangeArrowheads="1"/>
              </p:cNvSpPr>
              <p:nvPr/>
            </p:nvSpPr>
            <p:spPr bwMode="auto">
              <a:xfrm>
                <a:off x="1552042" y="4147723"/>
                <a:ext cx="216000" cy="216000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5" name="Group 54"/>
          <p:cNvGrpSpPr/>
          <p:nvPr/>
        </p:nvGrpSpPr>
        <p:grpSpPr>
          <a:xfrm>
            <a:off x="4740000" y="3000216"/>
            <a:ext cx="4068000" cy="1800000"/>
            <a:chOff x="234538" y="2889140"/>
            <a:chExt cx="4068000" cy="1800000"/>
          </a:xfrm>
        </p:grpSpPr>
        <p:sp>
          <p:nvSpPr>
            <p:cNvPr id="56" name="Rectangle 3"/>
            <p:cNvSpPr txBox="1">
              <a:spLocks noChangeArrowheads="1"/>
            </p:cNvSpPr>
            <p:nvPr/>
          </p:nvSpPr>
          <p:spPr bwMode="auto">
            <a:xfrm>
              <a:off x="234538" y="2889140"/>
              <a:ext cx="4068000" cy="1800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None/>
                <a:defRPr sz="2400" b="1">
                  <a:ln>
                    <a:noFill/>
                  </a:ln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288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000">
                  <a:ln>
                    <a:noFill/>
                  </a:ln>
                  <a:solidFill>
                    <a:schemeClr val="tx1"/>
                  </a:solidFill>
                  <a:latin typeface="+mn-lt"/>
                </a:defRPr>
              </a:lvl2pPr>
              <a:lvl3pPr marL="648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Calibri" pitchFamily="34" charset="0"/>
                <a:buChar char="–"/>
                <a:defRPr sz="2000">
                  <a:ln>
                    <a:noFill/>
                  </a:ln>
                  <a:solidFill>
                    <a:schemeClr val="tx1"/>
                  </a:solidFill>
                  <a:latin typeface="+mn-lt"/>
                </a:defRPr>
              </a:lvl3pPr>
              <a:lvl4pPr marL="1008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Calibri" pitchFamily="34" charset="0"/>
                <a:buChar char="–"/>
                <a:defRPr sz="2000">
                  <a:ln>
                    <a:noFill/>
                  </a:ln>
                  <a:solidFill>
                    <a:schemeClr val="tx1"/>
                  </a:solidFill>
                  <a:latin typeface="+mn-lt"/>
                </a:defRPr>
              </a:lvl4pPr>
              <a:lvl5pPr marL="1368000" indent="-2880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Calibri" pitchFamily="34" charset="0"/>
                <a:buChar char="–"/>
                <a:defRPr sz="1800">
                  <a:ln>
                    <a:noFill/>
                  </a:ln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•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en-US" altLang="en-US" kern="0" dirty="0"/>
                <a:t>State DOWN (</a:t>
              </a:r>
              <a:r>
                <a:rPr lang="en-US" altLang="en-US" i="1" kern="0" dirty="0"/>
                <a:t>p</a:t>
              </a:r>
              <a:r>
                <a:rPr lang="en-US" altLang="en-US" kern="0" dirty="0"/>
                <a:t> = 0.5)</a:t>
              </a:r>
            </a:p>
            <a:p>
              <a:pPr lvl="2"/>
              <a:endParaRPr lang="en-US" altLang="en-US" sz="1000" b="1" kern="0" dirty="0">
                <a:solidFill>
                  <a:schemeClr val="tx2"/>
                </a:solidFill>
              </a:endParaRPr>
            </a:p>
            <a:p>
              <a:pPr marL="0" lvl="1" indent="0">
                <a:buNone/>
              </a:pPr>
              <a:endParaRPr lang="en-US" altLang="en-US" sz="2400" b="1" kern="0" dirty="0"/>
            </a:p>
            <a:p>
              <a:pPr marL="0" lvl="1" indent="0">
                <a:buNone/>
              </a:pPr>
              <a:r>
                <a:rPr lang="en-US" altLang="en-US" sz="2400" b="1" kern="0" dirty="0"/>
                <a:t>  Left 		 Right</a:t>
              </a:r>
            </a:p>
          </p:txBody>
        </p:sp>
        <p:pic>
          <p:nvPicPr>
            <p:cNvPr id="57" name="Picture 2" descr="http://www.clker.com/cliparts/9/Q/1/M/9/a/large-vase-md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5315" y="3348135"/>
              <a:ext cx="1226415" cy="129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8" name="Picture 2" descr="http://www.clker.com/cliparts/9/Q/1/M/9/a/large-vase-md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0530" y="3348135"/>
              <a:ext cx="1226415" cy="129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9" name="Group 58"/>
            <p:cNvGrpSpPr/>
            <p:nvPr/>
          </p:nvGrpSpPr>
          <p:grpSpPr>
            <a:xfrm>
              <a:off x="1019990" y="3807265"/>
              <a:ext cx="1017065" cy="556458"/>
              <a:chOff x="1025630" y="3807265"/>
              <a:chExt cx="1017065" cy="556458"/>
            </a:xfrm>
          </p:grpSpPr>
          <p:sp>
            <p:nvSpPr>
              <p:cNvPr id="67" name="Oval 27"/>
              <p:cNvSpPr>
                <a:spLocks noChangeArrowheads="1"/>
              </p:cNvSpPr>
              <p:nvPr/>
            </p:nvSpPr>
            <p:spPr bwMode="auto">
              <a:xfrm>
                <a:off x="1025630" y="3807265"/>
                <a:ext cx="216000" cy="216000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Oval 28"/>
              <p:cNvSpPr>
                <a:spLocks noChangeArrowheads="1"/>
              </p:cNvSpPr>
              <p:nvPr/>
            </p:nvSpPr>
            <p:spPr bwMode="auto">
              <a:xfrm>
                <a:off x="1292652" y="3807265"/>
                <a:ext cx="216000" cy="216000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Oval 29"/>
              <p:cNvSpPr>
                <a:spLocks noChangeArrowheads="1"/>
              </p:cNvSpPr>
              <p:nvPr/>
            </p:nvSpPr>
            <p:spPr bwMode="auto">
              <a:xfrm>
                <a:off x="1559674" y="3807265"/>
                <a:ext cx="216000" cy="2160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Oval 30"/>
              <p:cNvSpPr>
                <a:spLocks noChangeArrowheads="1"/>
              </p:cNvSpPr>
              <p:nvPr/>
            </p:nvSpPr>
            <p:spPr bwMode="auto">
              <a:xfrm>
                <a:off x="1826695" y="3807265"/>
                <a:ext cx="216000" cy="2160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Oval 31"/>
              <p:cNvSpPr>
                <a:spLocks noChangeArrowheads="1"/>
              </p:cNvSpPr>
              <p:nvPr/>
            </p:nvSpPr>
            <p:spPr bwMode="auto">
              <a:xfrm>
                <a:off x="1300283" y="4147723"/>
                <a:ext cx="216000" cy="2160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" name="Oval 32"/>
              <p:cNvSpPr>
                <a:spLocks noChangeArrowheads="1"/>
              </p:cNvSpPr>
              <p:nvPr/>
            </p:nvSpPr>
            <p:spPr bwMode="auto">
              <a:xfrm>
                <a:off x="1552042" y="4147723"/>
                <a:ext cx="216000" cy="2160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2955205" y="3833125"/>
              <a:ext cx="1017065" cy="556458"/>
              <a:chOff x="1025630" y="3807265"/>
              <a:chExt cx="1017065" cy="556458"/>
            </a:xfrm>
          </p:grpSpPr>
          <p:sp>
            <p:nvSpPr>
              <p:cNvPr id="61" name="Oval 27"/>
              <p:cNvSpPr>
                <a:spLocks noChangeArrowheads="1"/>
              </p:cNvSpPr>
              <p:nvPr/>
            </p:nvSpPr>
            <p:spPr bwMode="auto">
              <a:xfrm>
                <a:off x="1025630" y="3807265"/>
                <a:ext cx="216000" cy="2160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Oval 28"/>
              <p:cNvSpPr>
                <a:spLocks noChangeArrowheads="1"/>
              </p:cNvSpPr>
              <p:nvPr/>
            </p:nvSpPr>
            <p:spPr bwMode="auto">
              <a:xfrm>
                <a:off x="1292652" y="3807265"/>
                <a:ext cx="216000" cy="2160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Oval 29"/>
              <p:cNvSpPr>
                <a:spLocks noChangeArrowheads="1"/>
              </p:cNvSpPr>
              <p:nvPr/>
            </p:nvSpPr>
            <p:spPr bwMode="auto">
              <a:xfrm>
                <a:off x="1559674" y="3807265"/>
                <a:ext cx="216000" cy="2160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Oval 30"/>
              <p:cNvSpPr>
                <a:spLocks noChangeArrowheads="1"/>
              </p:cNvSpPr>
              <p:nvPr/>
            </p:nvSpPr>
            <p:spPr bwMode="auto">
              <a:xfrm>
                <a:off x="1826695" y="3807265"/>
                <a:ext cx="216000" cy="2160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Oval 31"/>
              <p:cNvSpPr>
                <a:spLocks noChangeArrowheads="1"/>
              </p:cNvSpPr>
              <p:nvPr/>
            </p:nvSpPr>
            <p:spPr bwMode="auto">
              <a:xfrm>
                <a:off x="1300283" y="4147723"/>
                <a:ext cx="216000" cy="2160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Oval 32"/>
              <p:cNvSpPr>
                <a:spLocks noChangeArrowheads="1"/>
              </p:cNvSpPr>
              <p:nvPr/>
            </p:nvSpPr>
            <p:spPr bwMode="auto">
              <a:xfrm>
                <a:off x="1552042" y="4147723"/>
                <a:ext cx="216000" cy="21600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252000" y="981075"/>
            <a:ext cx="8640000" cy="1944000"/>
          </a:xfrm>
        </p:spPr>
        <p:txBody>
          <a:bodyPr/>
          <a:lstStyle/>
          <a:p>
            <a:r>
              <a:rPr lang="en-US" altLang="en-US" dirty="0"/>
              <a:t>Ten periods. In each period</a:t>
            </a:r>
          </a:p>
          <a:p>
            <a:pPr lvl="1"/>
            <a:r>
              <a:rPr lang="en-US" altLang="en-US" dirty="0"/>
              <a:t>1</a:t>
            </a:r>
            <a:r>
              <a:rPr lang="en-US" altLang="en-US" baseline="30000" dirty="0"/>
              <a:t>st</a:t>
            </a:r>
            <a:r>
              <a:rPr lang="en-US" altLang="en-US" dirty="0"/>
              <a:t>: You make a draw from an assigned urn</a:t>
            </a:r>
          </a:p>
          <a:p>
            <a:pPr lvl="2"/>
            <a:r>
              <a:rPr lang="en-US" altLang="en-US" dirty="0"/>
              <a:t>If you draw blue you win 30 and if you draw red you lose and earn 0</a:t>
            </a:r>
          </a:p>
          <a:p>
            <a:pPr lvl="1"/>
            <a:r>
              <a:rPr lang="en-US" altLang="en-US" dirty="0"/>
              <a:t>2</a:t>
            </a:r>
            <a:r>
              <a:rPr lang="en-US" altLang="en-US" baseline="30000" dirty="0"/>
              <a:t>nd</a:t>
            </a:r>
            <a:r>
              <a:rPr lang="en-US" altLang="en-US" dirty="0"/>
              <a:t>: You decide the urn from which you will make your draw</a:t>
            </a:r>
          </a:p>
          <a:p>
            <a:pPr lvl="2"/>
            <a:r>
              <a:rPr lang="en-US" altLang="en-US" dirty="0"/>
              <a:t>If you draw blue you win 30 and if you draw red you lose and earn 0</a:t>
            </a:r>
          </a:p>
        </p:txBody>
      </p:sp>
    </p:spTree>
    <p:extLst>
      <p:ext uri="{BB962C8B-B14F-4D97-AF65-F5344CB8AC3E}">
        <p14:creationId xmlns:p14="http://schemas.microsoft.com/office/powerpoint/2010/main" val="1547640076"/>
      </p:ext>
    </p:extLst>
  </p:cSld>
  <p:clrMapOvr>
    <a:masterClrMapping/>
  </p:clrMapOvr>
</p:sld>
</file>

<file path=ppt/theme/theme1.xml><?xml version="1.0" encoding="utf-8"?>
<a:theme xmlns:a="http://schemas.openxmlformats.org/drawingml/2006/main" name="2_Custom Design">
  <a:themeElements>
    <a:clrScheme name="CBS">
      <a:dk1>
        <a:srgbClr val="000000"/>
      </a:dk1>
      <a:lt1>
        <a:srgbClr val="FFFFFF"/>
      </a:lt1>
      <a:dk2>
        <a:srgbClr val="002A7E"/>
      </a:dk2>
      <a:lt2>
        <a:srgbClr val="81ABFF"/>
      </a:lt2>
      <a:accent1>
        <a:srgbClr val="800000"/>
      </a:accent1>
      <a:accent2>
        <a:srgbClr val="76923C"/>
      </a:accent2>
      <a:accent3>
        <a:srgbClr val="E36C09"/>
      </a:accent3>
      <a:accent4>
        <a:srgbClr val="5F497A"/>
      </a:accent4>
      <a:accent5>
        <a:srgbClr val="006666"/>
      </a:accent5>
      <a:accent6>
        <a:srgbClr val="FFCC00"/>
      </a:accent6>
      <a:hlink>
        <a:srgbClr val="001C54"/>
      </a:hlink>
      <a:folHlink>
        <a:srgbClr val="001C5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22006</TotalTime>
  <Words>83</Words>
  <Application>Microsoft Office PowerPoint</Application>
  <PresentationFormat>Letter Paper (8.5x11 in)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Aharoni</vt:lpstr>
      <vt:lpstr>Arial</vt:lpstr>
      <vt:lpstr>Calibri</vt:lpstr>
      <vt:lpstr>Cooper Black</vt:lpstr>
      <vt:lpstr>Wingdings</vt:lpstr>
      <vt:lpstr>2_Custom Design</vt:lpstr>
      <vt:lpstr>Experiment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>Ernesto Reuben</dc:creator>
  <cp:lastModifiedBy>Ernesto Reuben</cp:lastModifiedBy>
  <cp:revision>1067</cp:revision>
  <cp:lastPrinted>2013-03-02T17:42:33Z</cp:lastPrinted>
  <dcterms:created xsi:type="dcterms:W3CDTF">2007-03-06T12:18:29Z</dcterms:created>
  <dcterms:modified xsi:type="dcterms:W3CDTF">2018-04-15T14:14:44Z</dcterms:modified>
</cp:coreProperties>
</file>